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274" r:id="rId3"/>
    <p:sldId id="276" r:id="rId4"/>
    <p:sldId id="483" r:id="rId5"/>
    <p:sldId id="446" r:id="rId6"/>
    <p:sldId id="445" r:id="rId7"/>
    <p:sldId id="447" r:id="rId8"/>
    <p:sldId id="454" r:id="rId9"/>
    <p:sldId id="484" r:id="rId10"/>
    <p:sldId id="490" r:id="rId11"/>
    <p:sldId id="491" r:id="rId12"/>
    <p:sldId id="455" r:id="rId13"/>
    <p:sldId id="485" r:id="rId14"/>
    <p:sldId id="492" r:id="rId15"/>
    <p:sldId id="493" r:id="rId16"/>
    <p:sldId id="457" r:id="rId17"/>
    <p:sldId id="458" r:id="rId18"/>
    <p:sldId id="459" r:id="rId19"/>
    <p:sldId id="460" r:id="rId20"/>
    <p:sldId id="448" r:id="rId21"/>
    <p:sldId id="461" r:id="rId22"/>
    <p:sldId id="486" r:id="rId23"/>
    <p:sldId id="462" r:id="rId24"/>
    <p:sldId id="464" r:id="rId25"/>
    <p:sldId id="465" r:id="rId26"/>
    <p:sldId id="449" r:id="rId27"/>
    <p:sldId id="468" r:id="rId28"/>
    <p:sldId id="471" r:id="rId29"/>
    <p:sldId id="487" r:id="rId30"/>
    <p:sldId id="494" r:id="rId31"/>
    <p:sldId id="495" r:id="rId32"/>
    <p:sldId id="472" r:id="rId33"/>
    <p:sldId id="451" r:id="rId34"/>
    <p:sldId id="488" r:id="rId35"/>
    <p:sldId id="489" r:id="rId36"/>
    <p:sldId id="478" r:id="rId37"/>
    <p:sldId id="496" r:id="rId38"/>
    <p:sldId id="497" r:id="rId39"/>
    <p:sldId id="479" r:id="rId40"/>
    <p:sldId id="34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83"/>
          </p14:sldIdLst>
        </p14:section>
        <p14:section name="Functions Overview" id="{9CA83AB3-6C93-4280-B1AC-5AD2CE52955F}">
          <p14:sldIdLst>
            <p14:sldId id="446"/>
            <p14:sldId id="445"/>
          </p14:sldIdLst>
        </p14:section>
        <p14:section name="String Functions" id="{6B5BB769-79B3-4160-A4E5-8D614393DD39}">
          <p14:sldIdLst>
            <p14:sldId id="447"/>
            <p14:sldId id="454"/>
            <p14:sldId id="484"/>
            <p14:sldId id="490"/>
            <p14:sldId id="491"/>
            <p14:sldId id="455"/>
            <p14:sldId id="485"/>
            <p14:sldId id="492"/>
            <p14:sldId id="493"/>
            <p14:sldId id="457"/>
            <p14:sldId id="458"/>
            <p14:sldId id="459"/>
            <p14:sldId id="460"/>
          </p14:sldIdLst>
        </p14:section>
        <p14:section name="Math Functions" id="{CEFBAC4D-3F1F-4B02-832D-4837550DC4B7}">
          <p14:sldIdLst>
            <p14:sldId id="448"/>
            <p14:sldId id="461"/>
            <p14:sldId id="486"/>
            <p14:sldId id="462"/>
            <p14:sldId id="464"/>
            <p14:sldId id="465"/>
          </p14:sldIdLst>
        </p14:section>
        <p14:section name="Date Functions" id="{B830CC83-893B-4008-A66F-DC210F7B5414}">
          <p14:sldIdLst>
            <p14:sldId id="449"/>
            <p14:sldId id="468"/>
            <p14:sldId id="471"/>
            <p14:sldId id="487"/>
            <p14:sldId id="494"/>
            <p14:sldId id="495"/>
            <p14:sldId id="472"/>
          </p14:sldIdLst>
        </p14:section>
        <p14:section name="Wildcards" id="{A0D8A753-109C-4C9E-8E2C-57D4E25D908B}">
          <p14:sldIdLst>
            <p14:sldId id="451"/>
            <p14:sldId id="488"/>
            <p14:sldId id="489"/>
            <p14:sldId id="478"/>
            <p14:sldId id="496"/>
            <p14:sldId id="497"/>
            <p14:sldId id="479"/>
          </p14:sldIdLst>
        </p14:section>
        <p14:section name="Conclusion" id="{10E03AB1-9AA8-4E86-9A64-D741901E50A2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kren ivanov" initials="i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3BABFF"/>
    <a:srgbClr val="005828"/>
    <a:srgbClr val="00B050"/>
    <a:srgbClr val="003760"/>
    <a:srgbClr val="0070C0"/>
    <a:srgbClr val="C6C0AA"/>
    <a:srgbClr val="FFF0D9"/>
    <a:srgbClr val="FFA72A"/>
    <a:srgbClr val="F0F5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7" autoAdjust="0"/>
    <p:restoredTop sz="94533" autoAdjust="0"/>
  </p:normalViewPr>
  <p:slideViewPr>
    <p:cSldViewPr>
      <p:cViewPr varScale="1">
        <p:scale>
          <a:sx n="75" d="100"/>
          <a:sy n="75" d="100"/>
        </p:scale>
        <p:origin x="-348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5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12" Type="http://schemas.openxmlformats.org/officeDocument/2006/relationships/image" Target="../media/image16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5.7/en/date-and-time-function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9" y="3276600"/>
            <a:ext cx="3145041" cy="31450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Built-in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 and Wildcards</a:t>
            </a:r>
          </a:p>
          <a:p>
            <a:r>
              <a:rPr lang="en-US" dirty="0"/>
              <a:t>in MySQL Server</a:t>
            </a:r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60153" y="3807577"/>
            <a:ext cx="180773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Wildcards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15" descr="database, storag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708" y="3620409"/>
            <a:ext cx="1352459" cy="14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Book Titles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39" y="3197986"/>
            <a:ext cx="2977345" cy="3330329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331911" y="1410462"/>
            <a:ext cx="88392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title FROM books WHERE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SUBSTRING(title, 1, 3)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";</a:t>
            </a:r>
          </a:p>
        </p:txBody>
      </p:sp>
      <p:sp>
        <p:nvSpPr>
          <p:cNvPr id="8" name="Стрелка надолу 7"/>
          <p:cNvSpPr/>
          <p:nvPr/>
        </p:nvSpPr>
        <p:spPr>
          <a:xfrm>
            <a:off x="5561012" y="26670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129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REPLACE</a:t>
            </a:r>
            <a:r>
              <a:rPr lang="en-US" dirty="0"/>
              <a:t> – replaces specific string with another</a:t>
            </a:r>
          </a:p>
          <a:p>
            <a:pPr lvl="1"/>
            <a:r>
              <a:rPr lang="en-US" dirty="0"/>
              <a:t>Performs a case-sensitive match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(2)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16024" y="3367369"/>
            <a:ext cx="975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Pattern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Replacement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247093" y="4416171"/>
            <a:ext cx="2743200" cy="606743"/>
          </a:xfrm>
          <a:prstGeom prst="wedgeRoundRectCallout">
            <a:avLst>
              <a:gd name="adj1" fmla="val 28049"/>
              <a:gd name="adj2" fmla="val -1106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Field from table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968768" y="2367817"/>
            <a:ext cx="2743200" cy="606743"/>
          </a:xfrm>
          <a:prstGeom prst="wedgeRoundRectCallout">
            <a:avLst>
              <a:gd name="adj1" fmla="val -42623"/>
              <a:gd name="adj2" fmla="val 113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String to replace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18477" y="4416171"/>
            <a:ext cx="2340600" cy="869463"/>
          </a:xfrm>
          <a:prstGeom prst="wedgeRoundRectCallout">
            <a:avLst>
              <a:gd name="adj1" fmla="val -36725"/>
              <a:gd name="adj2" fmla="val -98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Replacement pattern</a:t>
            </a:r>
          </a:p>
        </p:txBody>
      </p:sp>
    </p:spTree>
    <p:extLst>
      <p:ext uri="{BB962C8B-B14F-4D97-AF65-F5344CB8AC3E}">
        <p14:creationId xmlns:p14="http://schemas.microsoft.com/office/powerpoint/2010/main" val="13426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0"/>
              </a:spcBef>
            </a:pPr>
            <a:r>
              <a:rPr lang="en-US" dirty="0"/>
              <a:t>Censor the word </a:t>
            </a:r>
            <a:r>
              <a:rPr lang="en-US" dirty="0">
                <a:solidFill>
                  <a:srgbClr val="F3CD60"/>
                </a:solidFill>
              </a:rPr>
              <a:t>blood</a:t>
            </a:r>
            <a:r>
              <a:rPr lang="en-US" dirty="0"/>
              <a:t> from album names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REPLACE</a:t>
            </a:r>
            <a:r>
              <a:rPr lang="en-US" dirty="0"/>
              <a:t> - Example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16024" y="3352800"/>
            <a:ext cx="9753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(`title`, 'blood', '*****')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AS </a:t>
            </a:r>
            <a:r>
              <a:rPr lang="en-US" sz="2800" dirty="0"/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</a:t>
            </a:r>
            <a:r>
              <a:rPr lang="en-US" sz="2800" dirty="0"/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FROM `album`;</a:t>
            </a:r>
          </a:p>
        </p:txBody>
      </p:sp>
    </p:spTree>
    <p:extLst>
      <p:ext uri="{BB962C8B-B14F-4D97-AF65-F5344CB8AC3E}">
        <p14:creationId xmlns:p14="http://schemas.microsoft.com/office/powerpoint/2010/main" val="387803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find all book titles that start with "</a:t>
            </a:r>
            <a:r>
              <a:rPr lang="en-US" dirty="0">
                <a:solidFill>
                  <a:srgbClr val="F3CD60"/>
                </a:solidFill>
              </a:rPr>
              <a:t>The</a:t>
            </a:r>
            <a:r>
              <a:rPr lang="en-US" dirty="0"/>
              <a:t>" and replace the substring with "</a:t>
            </a:r>
            <a:r>
              <a:rPr lang="en-US" dirty="0">
                <a:solidFill>
                  <a:srgbClr val="F3CD60"/>
                </a:solidFill>
              </a:rPr>
              <a:t>***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Replace Titles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77" y="3200400"/>
            <a:ext cx="2825513" cy="32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Replace Titles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55612" y="2840935"/>
            <a:ext cx="685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UPDATE books</a:t>
            </a: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>
                <a:latin typeface="Consolas" panose="020B0609020204030204" pitchFamily="49" charset="0"/>
              </a:rPr>
              <a:t> title =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REPLACE(title,"The","***")</a:t>
            </a:r>
          </a:p>
          <a:p>
            <a:r>
              <a:rPr lang="en-US" b="1" dirty="0">
                <a:latin typeface="Consolas" panose="020B0609020204030204" pitchFamily="49" charset="0"/>
              </a:rPr>
              <a:t>WHERE SUBSTRING(title, 1, 3) = "The";</a:t>
            </a:r>
          </a:p>
          <a:p>
            <a:r>
              <a:rPr lang="en-US" b="1" dirty="0">
                <a:latin typeface="Consolas" panose="020B0609020204030204" pitchFamily="49" charset="0"/>
              </a:rPr>
              <a:t>SELECT title from books </a:t>
            </a:r>
          </a:p>
          <a:p>
            <a:r>
              <a:rPr lang="en-US" b="1" dirty="0">
                <a:latin typeface="Consolas" panose="020B0609020204030204" pitchFamily="49" charset="0"/>
              </a:rPr>
              <a:t>WHERE SUBSTRING(title, 1, 3) = "***";</a:t>
            </a:r>
          </a:p>
        </p:txBody>
      </p:sp>
      <p:sp>
        <p:nvSpPr>
          <p:cNvPr id="8" name="Стрелка надолу 7"/>
          <p:cNvSpPr/>
          <p:nvPr/>
        </p:nvSpPr>
        <p:spPr>
          <a:xfrm rot="16200000">
            <a:off x="7560448" y="361993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202291"/>
            <a:ext cx="2825513" cy="32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LTRIM</a:t>
            </a:r>
            <a:r>
              <a:rPr lang="en-US" dirty="0"/>
              <a:t> &amp;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RTRIM</a:t>
            </a:r>
            <a:r>
              <a:rPr lang="en-US" dirty="0"/>
              <a:t> – remove </a:t>
            </a:r>
            <a:r>
              <a:rPr lang="en-US" dirty="0">
                <a:solidFill>
                  <a:srgbClr val="F3CD60"/>
                </a:solidFill>
              </a:rPr>
              <a:t>spaces</a:t>
            </a:r>
            <a:r>
              <a:rPr lang="en-US" dirty="0"/>
              <a:t> from either side of string</a:t>
            </a:r>
            <a:endParaRPr lang="en-US" dirty="0">
              <a:solidFill>
                <a:schemeClr val="accent1"/>
              </a:solidFill>
            </a:endParaRPr>
          </a:p>
          <a:p>
            <a:pPr>
              <a:spcBef>
                <a:spcPts val="114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CHAR_LENGTH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count number of characters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LENGHT</a:t>
            </a:r>
            <a:r>
              <a:rPr lang="en-US" dirty="0"/>
              <a:t> – get number of used bytes (double for Unicode)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(3)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122612" y="4027235"/>
            <a:ext cx="594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CHAR_LENGTH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22612" y="5703635"/>
            <a:ext cx="5943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2612" y="1907404"/>
            <a:ext cx="5943600" cy="1085237"/>
            <a:chOff x="1217612" y="2023128"/>
            <a:chExt cx="4114800" cy="1085237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217612" y="2023128"/>
              <a:ext cx="4114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LTRIM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17612" y="2563600"/>
              <a:ext cx="4114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RTRIM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3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 – get characters from beginning or end of string</a:t>
            </a:r>
          </a:p>
          <a:p>
            <a:pPr>
              <a:spcBef>
                <a:spcPts val="13800"/>
              </a:spcBef>
            </a:pPr>
            <a:r>
              <a:rPr lang="en-US" dirty="0"/>
              <a:t>Example: name shorthand (first 3 letters)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(4)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08212" y="2110870"/>
            <a:ext cx="7772400" cy="1089530"/>
            <a:chOff x="2741612" y="1828800"/>
            <a:chExt cx="6019800" cy="1089530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741612" y="1828800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LEFT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, 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Count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1612" y="2373565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RIGHT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, 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Count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08212" y="4493972"/>
            <a:ext cx="7772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`id`, `start`,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LEFT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(`name`, 3) AS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Shorthand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FROM `games`;</a:t>
            </a:r>
          </a:p>
        </p:txBody>
      </p:sp>
    </p:spTree>
    <p:extLst>
      <p:ext uri="{BB962C8B-B14F-4D97-AF65-F5344CB8AC3E}">
        <p14:creationId xmlns:p14="http://schemas.microsoft.com/office/powerpoint/2010/main" val="20543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LOWER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UPPER</a:t>
            </a:r>
            <a:r>
              <a:rPr lang="en-US" dirty="0"/>
              <a:t> – change letter casing</a:t>
            </a:r>
          </a:p>
          <a:p>
            <a:pPr>
              <a:spcBef>
                <a:spcPts val="12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REVERSE</a:t>
            </a:r>
            <a:r>
              <a:rPr lang="en-US" dirty="0"/>
              <a:t> – reverse order of all characters in string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REPEAT</a:t>
            </a:r>
            <a:r>
              <a:rPr lang="en-US" dirty="0"/>
              <a:t> – repeat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84512" y="1958470"/>
            <a:ext cx="6019800" cy="1089530"/>
            <a:chOff x="2741612" y="1828800"/>
            <a:chExt cx="6019800" cy="1089530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741612" y="1828800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LOWER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1612" y="2373565"/>
              <a:ext cx="6019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UPPER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String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84512" y="4114800"/>
            <a:ext cx="6019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REVERSE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84512" y="5726365"/>
            <a:ext cx="6019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REPEAT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String, Count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77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LOCATE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locate specific pattern (substring) in string</a:t>
            </a:r>
          </a:p>
          <a:p>
            <a:pPr>
              <a:spcBef>
                <a:spcPts val="13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INSERT</a:t>
            </a:r>
            <a:r>
              <a:rPr lang="en-US" dirty="0"/>
              <a:t> – insert substring at specific position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(7)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70012" y="2657478"/>
            <a:ext cx="9448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LOCATE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Pattern, String,[Position]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8424" y="4495800"/>
            <a:ext cx="9448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String, Position, Length, 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5012" y="1704978"/>
            <a:ext cx="3581400" cy="611443"/>
          </a:xfrm>
          <a:prstGeom prst="wedgeRoundRectCallout">
            <a:avLst>
              <a:gd name="adj1" fmla="val -46655"/>
              <a:gd name="adj2" fmla="val 115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If omitted, begins at 1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4341812" y="5418033"/>
            <a:ext cx="3581400" cy="868963"/>
          </a:xfrm>
          <a:prstGeom prst="wedgeRoundRectCallout">
            <a:avLst>
              <a:gd name="adj1" fmla="val 28403"/>
              <a:gd name="adj2" fmla="val -926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Number of characters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delete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3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9562"/>
            <a:ext cx="10363200" cy="1568497"/>
          </a:xfrm>
        </p:spPr>
        <p:txBody>
          <a:bodyPr/>
          <a:lstStyle/>
          <a:p>
            <a:r>
              <a:rPr lang="en-US" dirty="0"/>
              <a:t>Arithmetical Operators and Numeric Functions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038683"/>
            <a:ext cx="6476999" cy="43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7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5" name="Мащабиране на раздел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4059618"/>
                  </p:ext>
                </p:extLst>
              </p:nvPr>
            </p:nvGraphicFramePr>
            <p:xfrm>
              <a:off x="213731" y="1447800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9CA83AB3-6C93-4280-B1AC-5AD2CE52955F}">
                    <psez:zmPr id="{EE8ED41D-8B69-44D4-AA1E-60ED31F2A89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Мащабиране на раздел 4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31" y="1447800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7" name="Мащабиране на раздел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568213"/>
                  </p:ext>
                </p:extLst>
              </p:nvPr>
            </p:nvGraphicFramePr>
            <p:xfrm>
              <a:off x="4189191" y="1437861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6B5BB769-79B3-4160-A4E5-8D614393DD39}">
                    <psez:zmPr id="{D0E9CC92-AA42-40C5-AE0F-8A170DF9DB1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Мащабиране на раздел 6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9191" y="1437861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9" name="Мащабиране на раздел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148282"/>
                  </p:ext>
                </p:extLst>
              </p:nvPr>
            </p:nvGraphicFramePr>
            <p:xfrm>
              <a:off x="8164651" y="1437861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CEFBAC4D-3F1F-4B02-832D-4837550DC4B7}">
                    <psez:zmPr id="{DED98979-F92F-4D30-9FAF-F1A7FA86D6F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Мащабиране на раздел 8">
                <a:hlinkClick r:id="rId10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4651" y="1437861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1" name="Мащабиране на раздел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4371169"/>
                  </p:ext>
                </p:extLst>
              </p:nvPr>
            </p:nvGraphicFramePr>
            <p:xfrm>
              <a:off x="2217291" y="3888018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B830CC83-893B-4008-A66F-DC210F7B5414}">
                    <psez:zmPr id="{E134A50A-1BA3-41E6-A353-8609F72675A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Мащабиране на раздел 10">
                <a:hlinkClick r:id="rId1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17291" y="3888018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3" name="Мащабиране на раздел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6863512"/>
                  </p:ext>
                </p:extLst>
              </p:nvPr>
            </p:nvGraphicFramePr>
            <p:xfrm>
              <a:off x="6268611" y="3888018"/>
              <a:ext cx="3792079" cy="2133600"/>
            </p:xfrm>
            <a:graphic>
              <a:graphicData uri="http://schemas.microsoft.com/office/powerpoint/2016/sectionzoom">
                <psez:sectionZm>
                  <psez:sectionZmObj sectionId="{A0D8A753-109C-4C9E-8E2C-57D4E25D908B}">
                    <psez:zmPr id="{6F777034-861A-409A-A8C9-11A9D4DAD50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79" cy="2133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Мащабиране на раздел 12">
                <a:hlinkClick r:id="rId1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8611" y="3888018"/>
                <a:ext cx="3792079" cy="2133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common arithmetic operators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Arithmetical Operators</a:t>
            </a:r>
          </a:p>
        </p:txBody>
      </p:sp>
      <p:graphicFrame>
        <p:nvGraphicFramePr>
          <p:cNvPr id="12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957101"/>
              </p:ext>
            </p:extLst>
          </p:nvPr>
        </p:nvGraphicFramePr>
        <p:xfrm>
          <a:off x="2952336" y="2287301"/>
          <a:ext cx="6280975" cy="35814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28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80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Name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DIV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Integer division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/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Division operator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-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Minus Operator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%, MOD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Modulo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+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Addition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*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Multiplication operator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6284809"/>
                  </a:ext>
                </a:extLst>
              </a:tr>
              <a:tr h="4511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-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 (arg)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Change sign of argument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680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9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063771"/>
            <a:ext cx="11804822" cy="5570355"/>
          </a:xfrm>
        </p:spPr>
        <p:txBody>
          <a:bodyPr/>
          <a:lstStyle/>
          <a:p>
            <a:r>
              <a:rPr lang="en-US" dirty="0"/>
              <a:t>Used primarily for numeric </a:t>
            </a:r>
            <a:r>
              <a:rPr lang="en-US" dirty="0">
                <a:solidFill>
                  <a:srgbClr val="F3CD60"/>
                </a:solidFill>
              </a:rPr>
              <a:t>manipulation</a:t>
            </a:r>
            <a:r>
              <a:rPr lang="en-US" dirty="0"/>
              <a:t> and/or mathematical </a:t>
            </a:r>
            <a:r>
              <a:rPr lang="en-US" dirty="0">
                <a:solidFill>
                  <a:srgbClr val="F3CD60"/>
                </a:solidFill>
              </a:rPr>
              <a:t>calculations</a:t>
            </a: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get the value of Pi (15 –digit precision)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ABS</a:t>
            </a:r>
            <a:r>
              <a:rPr lang="en-US" dirty="0"/>
              <a:t> – absolute value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rgbClr val="F3CD60"/>
              </a:solidFill>
            </a:endParaRPr>
          </a:p>
          <a:p>
            <a:endParaRPr lang="en-US" dirty="0">
              <a:solidFill>
                <a:srgbClr val="F3CD60"/>
              </a:solidFill>
            </a:endParaRPr>
          </a:p>
          <a:p>
            <a:pPr lvl="1"/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Functions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883579" y="3319847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PI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+0.000000000000000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890826" y="5257800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3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SQRT</a:t>
            </a:r>
            <a:r>
              <a:rPr lang="en-US" dirty="0"/>
              <a:t> – square root</a:t>
            </a:r>
          </a:p>
          <a:p>
            <a:pPr>
              <a:spcBef>
                <a:spcPts val="6000"/>
              </a:spcBef>
            </a:pPr>
            <a:endParaRPr lang="en-US" dirty="0"/>
          </a:p>
          <a:p>
            <a:pPr>
              <a:spcBef>
                <a:spcPts val="6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POW</a:t>
            </a:r>
            <a:r>
              <a:rPr lang="en-US" dirty="0"/>
              <a:t> – raise value to desired exponent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Functions (2)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92424" y="2261901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2424" y="5029200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POW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Exponent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CONV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Converts numbers between different number bases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ROUND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obtain desired precision</a:t>
            </a:r>
          </a:p>
          <a:p>
            <a:pPr>
              <a:spcBef>
                <a:spcPts val="78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FLOOR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CEILING</a:t>
            </a:r>
            <a:r>
              <a:rPr lang="en-US" dirty="0"/>
              <a:t> – return the nearest integer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(3)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94012" y="3646235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ROUND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Precision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4012" y="1959684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CONV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from_base,to_base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085012" y="2903676"/>
            <a:ext cx="3651350" cy="611443"/>
          </a:xfrm>
          <a:prstGeom prst="wedgeRoundRectCallout">
            <a:avLst>
              <a:gd name="adj1" fmla="val -52569"/>
              <a:gd name="adj2" fmla="val 87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be negative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94012" y="5181600"/>
            <a:ext cx="6400800" cy="1089530"/>
            <a:chOff x="2894012" y="5181600"/>
            <a:chExt cx="6400800" cy="108953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94012" y="5181600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FLOOR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Value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94012" y="5726365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CEILING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Value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0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returns +1, -1 or 0, depending on value sign</a:t>
            </a:r>
          </a:p>
          <a:p>
            <a:pPr>
              <a:spcBef>
                <a:spcPts val="9000"/>
              </a:spcBef>
            </a:pP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RAND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get a random value in range [0,1)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solidFill>
                  <a:srgbClr val="F3CD60"/>
                </a:solidFill>
              </a:rPr>
              <a:t>Seed</a:t>
            </a:r>
            <a:r>
              <a:rPr lang="en-US" dirty="0"/>
              <a:t> is not specified, one is assigned at random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Functions (4)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94012" y="2092955"/>
            <a:ext cx="64008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64121" y="4876800"/>
            <a:ext cx="6400800" cy="1089530"/>
            <a:chOff x="2894012" y="4549270"/>
            <a:chExt cx="6400800" cy="108953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94012" y="4549270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RAND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94012" y="5094035"/>
              <a:ext cx="6400800" cy="5447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sz="2800" b="1" noProof="1">
                  <a:solidFill>
                    <a:srgbClr val="F3CD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RAND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(</a:t>
              </a:r>
              <a:r>
                <a:rPr lang="en-US" sz="2800" b="1" i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Seed</a:t>
              </a: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)</a:t>
              </a:r>
              <a:endParaRPr lang="en-US" sz="28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7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59" y="762000"/>
            <a:ext cx="3720108" cy="39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0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EXTRACT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extract a segment from a date as an integer</a:t>
            </a:r>
          </a:p>
          <a:p>
            <a:pPr lvl="1">
              <a:spcBef>
                <a:spcPts val="8400"/>
              </a:spcBef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</a:t>
            </a:r>
            <a:r>
              <a:rPr lang="en-US" dirty="0"/>
              <a:t> can be any part and format of date or time</a:t>
            </a:r>
          </a:p>
          <a:p>
            <a:pPr>
              <a:spcBef>
                <a:spcPts val="17400"/>
              </a:spcBef>
            </a:pPr>
            <a:r>
              <a:rPr lang="en-US" dirty="0"/>
              <a:t>For a full list, see the </a:t>
            </a:r>
            <a:r>
              <a:rPr lang="en-US" dirty="0">
                <a:hlinkClick r:id="rId2"/>
              </a:rPr>
              <a:t>official documentation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80604" y="2046035"/>
            <a:ext cx="702761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EXTRACT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 FROM Date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80604" y="3733800"/>
            <a:ext cx="7027616" cy="1634295"/>
            <a:chOff x="2360612" y="3733800"/>
            <a:chExt cx="7027616" cy="1634295"/>
          </a:xfrm>
        </p:grpSpPr>
        <p:grpSp>
          <p:nvGrpSpPr>
            <p:cNvPr id="15" name="Group 14"/>
            <p:cNvGrpSpPr/>
            <p:nvPr/>
          </p:nvGrpSpPr>
          <p:grpSpPr>
            <a:xfrm>
              <a:off x="2360612" y="3733800"/>
              <a:ext cx="3276600" cy="1634295"/>
              <a:chOff x="2360612" y="3505200"/>
              <a:chExt cx="3276600" cy="1634295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360612" y="350520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year, %Y, %y</a:t>
                </a: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360612" y="4049965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month, %M, %m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2360612" y="459473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day, %w, %D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111628" y="3733800"/>
              <a:ext cx="3276600" cy="1634295"/>
              <a:chOff x="2360612" y="3505200"/>
              <a:chExt cx="3276600" cy="163429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360612" y="350520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YEAR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360612" y="4049965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MONTH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360612" y="4594730"/>
                <a:ext cx="3276600" cy="544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800" b="1" noProof="1">
                    <a:solidFill>
                      <a:srgbClr val="F3CD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DAY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(</a:t>
                </a:r>
                <a:r>
                  <a:rPr lang="en-US" sz="2800" b="1" i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Date</a:t>
                </a:r>
                <a:r>
                  <a:rPr lang="en-US" sz="2800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Arial" panose="020B0604020202020204" pitchFamily="34" charset="0"/>
                  </a:rPr>
                  <a:t>)</a:t>
                </a:r>
                <a:endParaRPr lang="en-US" sz="2800" b="1" noProof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17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  <a:r>
              <a:rPr lang="bg-BG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dirty="0"/>
              <a:t>find difference between two dates</a:t>
            </a:r>
            <a:endParaRPr lang="bg-BG" dirty="0"/>
          </a:p>
          <a:p>
            <a:endParaRPr lang="bg-BG" dirty="0"/>
          </a:p>
          <a:p>
            <a:endParaRPr lang="en-US" dirty="0"/>
          </a:p>
          <a:p>
            <a:pPr lvl="1">
              <a:spcBef>
                <a:spcPts val="8400"/>
              </a:spcBef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</a:t>
            </a:r>
            <a:r>
              <a:rPr lang="en-US" dirty="0"/>
              <a:t> can be any part and format of date or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(2)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44624" y="3119151"/>
            <a:ext cx="9296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TIMESTAMPDIFF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Part, FirstDate, SecondDate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employee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</a:t>
            </a:r>
            <a:r>
              <a:rPr lang="bg-BG" dirty="0"/>
              <a:t>- </a:t>
            </a:r>
            <a:r>
              <a:rPr lang="en-US" dirty="0"/>
              <a:t>Example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59618" y="2362200"/>
            <a:ext cx="10666412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`employee_id`, `first_name`, `last_name`,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TIMESTAMPDIFF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`hire_date`, '2017-05-31')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AS 'Years In Service'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FROM `employees`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calculate how many days have authors lived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Days Lived</a:t>
            </a:r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261901"/>
            <a:ext cx="442692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#JavaDB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1424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 Lived</a:t>
            </a:r>
            <a:r>
              <a:rPr lang="bg-BG" dirty="0"/>
              <a:t> - </a:t>
            </a:r>
            <a:r>
              <a:rPr lang="en-US" dirty="0"/>
              <a:t>Solution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217612" y="1295400"/>
            <a:ext cx="10134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SELECT  concat(first_name, ' ', last_name) as 'Full Name',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TIMESTAMPDIFF</a:t>
            </a:r>
            <a:r>
              <a:rPr lang="en-US" b="1" dirty="0">
                <a:latin typeface="Consolas" panose="020B0609020204030204" pitchFamily="49" charset="0"/>
              </a:rPr>
              <a:t>(DAY, born, died) as 'Days Lived' </a:t>
            </a:r>
          </a:p>
          <a:p>
            <a:r>
              <a:rPr lang="en-US" b="1" dirty="0">
                <a:latin typeface="Consolas" panose="020B0609020204030204" pitchFamily="49" charset="0"/>
              </a:rPr>
              <a:t>FROM authors;</a:t>
            </a:r>
          </a:p>
          <a:p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7" name="Стрелка надолу 6"/>
          <p:cNvSpPr/>
          <p:nvPr/>
        </p:nvSpPr>
        <p:spPr>
          <a:xfrm>
            <a:off x="6094412" y="3205008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12" y="3925957"/>
            <a:ext cx="3200400" cy="25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95" y="1074656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DATE_FORMAT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– formats the date value according to the format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NOW</a:t>
            </a:r>
            <a:r>
              <a:rPr lang="en-US" dirty="0"/>
              <a:t> – obtain current date and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Functions (3)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74858" y="2926603"/>
            <a:ext cx="10668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DATE</a:t>
            </a:r>
            <a:r>
              <a:rPr lang="bg-BG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_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FORMAT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('2017/05/31', '%Y %b %D') AS 'Date';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70258" y="5246851"/>
            <a:ext cx="8077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NOW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  <a:endParaRPr lang="en-US" sz="2800" b="1" noProof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results by partial match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224438"/>
            <a:ext cx="5029202" cy="3347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29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substitute any other character(s) in a string</a:t>
            </a:r>
          </a:p>
          <a:p>
            <a:pPr lvl="1"/>
            <a:r>
              <a:rPr lang="en-US" b="1" dirty="0"/>
              <a:t>'</a:t>
            </a:r>
            <a:r>
              <a:rPr lang="en-US" b="1" dirty="0">
                <a:solidFill>
                  <a:srgbClr val="F3CD60"/>
                </a:solidFill>
              </a:rPr>
              <a:t>%</a:t>
            </a:r>
            <a:r>
              <a:rPr lang="en-US" b="1" dirty="0"/>
              <a:t>'</a:t>
            </a:r>
            <a:r>
              <a:rPr lang="en-US" dirty="0"/>
              <a:t> - represents zero, one, or multiple characters</a:t>
            </a:r>
          </a:p>
          <a:p>
            <a:pPr lvl="1"/>
            <a:r>
              <a:rPr lang="en-US" b="1" dirty="0"/>
              <a:t>'</a:t>
            </a:r>
            <a:r>
              <a:rPr lang="en-US" b="1" dirty="0">
                <a:solidFill>
                  <a:srgbClr val="F3CD60"/>
                </a:solidFill>
              </a:rPr>
              <a:t>_</a:t>
            </a:r>
            <a:r>
              <a:rPr lang="en-US" b="1" dirty="0"/>
              <a:t>'</a:t>
            </a:r>
            <a:r>
              <a:rPr lang="en-US" dirty="0"/>
              <a:t> - represents a single character</a:t>
            </a:r>
          </a:p>
          <a:p>
            <a:pPr lvl="1"/>
            <a:r>
              <a:rPr lang="en-US" dirty="0"/>
              <a:t>Can be used in combinations</a:t>
            </a:r>
          </a:p>
          <a:p>
            <a:r>
              <a:rPr lang="en-US" dirty="0"/>
              <a:t>Used with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LIKE</a:t>
            </a:r>
            <a:r>
              <a:rPr lang="en-US" dirty="0"/>
              <a:t> operator in a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pPr lvl="1"/>
            <a:r>
              <a:rPr lang="en-US" dirty="0"/>
              <a:t>Similar to </a:t>
            </a:r>
            <a:r>
              <a:rPr lang="en-US" dirty="0">
                <a:solidFill>
                  <a:srgbClr val="F3CD60"/>
                </a:solidFill>
              </a:rPr>
              <a:t>Regular Expressions</a:t>
            </a:r>
          </a:p>
          <a:p>
            <a:pPr marL="377887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40341"/>
            <a:ext cx="9577597" cy="1110780"/>
          </a:xfrm>
        </p:spPr>
        <p:txBody>
          <a:bodyPr/>
          <a:lstStyle/>
          <a:p>
            <a:r>
              <a:rPr lang="en-US" dirty="0"/>
              <a:t>Wildcards</a:t>
            </a:r>
          </a:p>
        </p:txBody>
      </p:sp>
    </p:spTree>
    <p:extLst>
      <p:ext uri="{BB962C8B-B14F-4D97-AF65-F5344CB8AC3E}">
        <p14:creationId xmlns:p14="http://schemas.microsoft.com/office/powerpoint/2010/main" val="40625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any values that start with "a"</a:t>
            </a:r>
          </a:p>
          <a:p>
            <a:endParaRPr lang="en-US" dirty="0"/>
          </a:p>
          <a:p>
            <a:r>
              <a:rPr lang="en-US" dirty="0"/>
              <a:t>Find any values that have "r" in second 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Finds any values that starts with "a" and ends with "o"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40341"/>
            <a:ext cx="9577597" cy="1110780"/>
          </a:xfrm>
        </p:spPr>
        <p:txBody>
          <a:bodyPr/>
          <a:lstStyle/>
          <a:p>
            <a:r>
              <a:rPr lang="en-US" dirty="0"/>
              <a:t>Wildcards - Examples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2224" y="1981590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</a:t>
            </a:r>
            <a:r>
              <a:rPr kumimoji="1" lang="en-US" sz="2800" b="1" noProof="1">
                <a:latin typeface="Consolas" pitchFamily="49" charset="0"/>
              </a:rPr>
              <a:t> CustomerName 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LIKE</a:t>
            </a:r>
            <a:r>
              <a:rPr kumimoji="1" lang="en-US" sz="2800" b="1" noProof="1">
                <a:latin typeface="Consolas" pitchFamily="49" charset="0"/>
              </a:rPr>
              <a:t> 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a%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92224" y="3343208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 </a:t>
            </a:r>
            <a:r>
              <a:rPr kumimoji="1" lang="en-US" sz="2800" b="1" noProof="1">
                <a:latin typeface="Consolas" pitchFamily="49" charset="0"/>
              </a:rPr>
              <a:t>CustomerName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 LIKE </a:t>
            </a:r>
            <a:r>
              <a:rPr kumimoji="1" lang="en-US" sz="2800" b="1" noProof="1">
                <a:latin typeface="Consolas" pitchFamily="49" charset="0"/>
              </a:rPr>
              <a:t>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_r%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92224" y="4781504"/>
            <a:ext cx="96012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WHERE </a:t>
            </a:r>
            <a:r>
              <a:rPr kumimoji="1" lang="en-US" sz="2800" b="1" noProof="1">
                <a:latin typeface="Consolas" pitchFamily="49" charset="0"/>
              </a:rPr>
              <a:t>ContactName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 LIKE </a:t>
            </a:r>
            <a:r>
              <a:rPr kumimoji="1" lang="en-US" sz="2800" b="1" noProof="1">
                <a:latin typeface="Consolas" pitchFamily="49" charset="0"/>
              </a:rPr>
              <a:t>'</a:t>
            </a:r>
            <a:r>
              <a:rPr kumimoji="1" lang="en-US" sz="2800" b="1" noProof="1">
                <a:solidFill>
                  <a:srgbClr val="F3CD60"/>
                </a:solidFill>
                <a:latin typeface="Consolas" pitchFamily="49" charset="0"/>
              </a:rPr>
              <a:t>a%o</a:t>
            </a:r>
            <a:r>
              <a:rPr kumimoji="1" lang="en-US" sz="2800" b="1" noProof="1">
                <a:latin typeface="Consolas" pitchFamily="49" charset="0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456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characters also include: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\</a:t>
            </a:r>
            <a:r>
              <a:rPr lang="en-US" dirty="0"/>
              <a:t> – specify prefix to treat special characters as normal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[charlist] </a:t>
            </a:r>
            <a:r>
              <a:rPr lang="en-US" dirty="0"/>
              <a:t>– specifying which characters to look for</a:t>
            </a:r>
          </a:p>
          <a:p>
            <a:pPr lvl="2"/>
            <a:r>
              <a:rPr lang="en-US" dirty="0">
                <a:solidFill>
                  <a:srgbClr val="F3CD60"/>
                </a:solidFill>
              </a:rPr>
              <a:t>[!charlist] </a:t>
            </a:r>
            <a:r>
              <a:rPr lang="en-US" dirty="0"/>
              <a:t>– </a:t>
            </a:r>
            <a:r>
              <a:rPr lang="en-US" dirty="0">
                <a:solidFill>
                  <a:srgbClr val="F3CD60"/>
                </a:solidFill>
              </a:rPr>
              <a:t>excluding</a:t>
            </a:r>
            <a:r>
              <a:rPr lang="en-US" dirty="0"/>
              <a:t> characters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Characters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12812" y="4191000"/>
            <a:ext cx="9601200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*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`customers`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WHERE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`city`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LIKE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[a-c]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%'; 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644113" y="5638727"/>
            <a:ext cx="2667000" cy="611443"/>
          </a:xfrm>
          <a:prstGeom prst="wedgeRoundRectCallout">
            <a:avLst>
              <a:gd name="adj1" fmla="val 4219"/>
              <a:gd name="adj2" fmla="val -98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"a", "b", or "c"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retrieve information about the titles of all Harry Potter books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Wildcards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Harry Potter Books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4038600"/>
            <a:ext cx="752094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Books </a:t>
            </a:r>
            <a:r>
              <a:rPr lang="bg-BG" dirty="0"/>
              <a:t>- </a:t>
            </a:r>
            <a:r>
              <a:rPr lang="en-US" dirty="0"/>
              <a:t>Solution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027112" y="1714263"/>
            <a:ext cx="101346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SELECT title FROM books</a:t>
            </a:r>
          </a:p>
          <a:p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WHERE</a:t>
            </a:r>
            <a:r>
              <a:rPr lang="en-US" sz="2800" b="1" dirty="0">
                <a:latin typeface="Consolas" panose="020B0609020204030204" pitchFamily="49" charset="0"/>
              </a:rPr>
              <a:t> title </a:t>
            </a:r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LIKE</a:t>
            </a:r>
            <a:r>
              <a:rPr lang="en-US" sz="2800" b="1" dirty="0">
                <a:latin typeface="Consolas" panose="020B0609020204030204" pitchFamily="49" charset="0"/>
              </a:rPr>
              <a:t> '</a:t>
            </a:r>
            <a:r>
              <a:rPr lang="en-US" sz="2800" b="1" dirty="0">
                <a:solidFill>
                  <a:srgbClr val="F3CD60"/>
                </a:solidFill>
                <a:latin typeface="Consolas" panose="020B0609020204030204" pitchFamily="49" charset="0"/>
              </a:rPr>
              <a:t>Harry Potter%</a:t>
            </a:r>
            <a:r>
              <a:rPr lang="en-US" sz="2800" b="1" dirty="0">
                <a:latin typeface="Consolas" panose="020B0609020204030204" pitchFamily="49" charset="0"/>
              </a:rPr>
              <a:t>';</a:t>
            </a:r>
          </a:p>
        </p:txBody>
      </p:sp>
      <p:sp>
        <p:nvSpPr>
          <p:cNvPr id="7" name="Стрелка надолу 6"/>
          <p:cNvSpPr/>
          <p:nvPr/>
        </p:nvSpPr>
        <p:spPr>
          <a:xfrm>
            <a:off x="6094412" y="3205008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2" y="3886200"/>
            <a:ext cx="752094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REGEXP</a:t>
            </a:r>
            <a:r>
              <a:rPr lang="en-US" dirty="0"/>
              <a:t> - pattern matching using regular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Regular Expression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93927"/>
            <a:ext cx="9601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`employee_id`, `first_name`, `last_name`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`employees`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WHERE `first_name`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REGEXP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^\[^K\]{3}\$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13412" y="4447162"/>
            <a:ext cx="3651350" cy="611443"/>
          </a:xfrm>
          <a:prstGeom prst="wedgeRoundRectCallout">
            <a:avLst>
              <a:gd name="adj1" fmla="val 4219"/>
              <a:gd name="adj2" fmla="val -98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Regular 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69708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MySQL Server provides various built-in functions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0"/>
                </a:solidFill>
              </a:rPr>
              <a:t>Numerical</a:t>
            </a:r>
            <a:r>
              <a:rPr lang="en-US" sz="3000" dirty="0"/>
              <a:t> functions	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rgbClr val="F3CD60"/>
                </a:solidFill>
              </a:rPr>
              <a:t>String</a:t>
            </a:r>
            <a:r>
              <a:rPr lang="en-US" sz="3000" dirty="0"/>
              <a:t> functions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Using Wildcards, we can obtain results by </a:t>
            </a:r>
            <a:r>
              <a:rPr lang="en-US" sz="3200" dirty="0">
                <a:solidFill>
                  <a:srgbClr val="F3CD60"/>
                </a:solidFill>
              </a:rPr>
              <a:t>partial string matches</a:t>
            </a:r>
            <a:endParaRPr lang="bg-BG" sz="3200" dirty="0">
              <a:solidFill>
                <a:srgbClr val="F3CD6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Regular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MySQL Server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52600"/>
            <a:ext cx="5867638" cy="58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CD60"/>
                </a:solidFill>
              </a:rPr>
              <a:t>String</a:t>
            </a:r>
            <a:r>
              <a:rPr lang="en-US" dirty="0"/>
              <a:t> Functions – for </a:t>
            </a:r>
            <a:r>
              <a:rPr lang="en-US" dirty="0">
                <a:solidFill>
                  <a:srgbClr val="F3CD60"/>
                </a:solidFill>
              </a:rPr>
              <a:t>manipulating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text</a:t>
            </a:r>
            <a:r>
              <a:rPr lang="en-US" dirty="0"/>
              <a:t>, both from table values or user input</a:t>
            </a:r>
          </a:p>
          <a:p>
            <a:pPr lvl="1"/>
            <a:r>
              <a:rPr lang="en-US" dirty="0"/>
              <a:t>E.g. concatenate column values</a:t>
            </a:r>
          </a:p>
          <a:p>
            <a:r>
              <a:rPr lang="en-US" dirty="0">
                <a:solidFill>
                  <a:srgbClr val="F3CD60"/>
                </a:solidFill>
              </a:rPr>
              <a:t>Math</a:t>
            </a:r>
            <a:r>
              <a:rPr lang="en-US" dirty="0"/>
              <a:t> Functions – calculations and working with aggregate data</a:t>
            </a:r>
          </a:p>
          <a:p>
            <a:pPr lvl="1"/>
            <a:r>
              <a:rPr lang="en-US" dirty="0"/>
              <a:t>E.g. perform geometry and currency operations</a:t>
            </a:r>
          </a:p>
          <a:p>
            <a:r>
              <a:rPr lang="en-US" dirty="0">
                <a:solidFill>
                  <a:srgbClr val="F3CD60"/>
                </a:solidFill>
              </a:rPr>
              <a:t>Date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Time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E.g. find length of timespan</a:t>
            </a:r>
          </a:p>
          <a:p>
            <a:r>
              <a:rPr lang="en-US" dirty="0"/>
              <a:t>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4065690"/>
            <a:ext cx="2459309" cy="24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13" y="1296919"/>
            <a:ext cx="4038600" cy="37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</a:rPr>
              <a:t>SUBSTRING()</a:t>
            </a:r>
            <a:r>
              <a:rPr lang="en-US" dirty="0"/>
              <a:t> – extracts part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17612" y="2261901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217612" y="3543571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217612" y="4860140"/>
            <a:ext cx="899159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Length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7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400"/>
              </a:spcBef>
            </a:pPr>
            <a:r>
              <a:rPr lang="en-US" dirty="0"/>
              <a:t>Get short summary of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SUBSTRING</a:t>
            </a:r>
            <a:r>
              <a:rPr lang="en-US" dirty="0"/>
              <a:t> - Example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58824" y="2595178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 `article_id`, `author`, `content`,</a:t>
            </a:r>
          </a:p>
          <a:p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(`content`, 1, 200) AS </a:t>
            </a:r>
            <a:r>
              <a:rPr lang="en-US" sz="2800" dirty="0"/>
              <a:t>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Summary</a:t>
            </a:r>
            <a:r>
              <a:rPr lang="en-US" sz="2800" dirty="0"/>
              <a:t>'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FROM `articles`;</a:t>
            </a:r>
          </a:p>
        </p:txBody>
      </p:sp>
    </p:spTree>
    <p:extLst>
      <p:ext uri="{BB962C8B-B14F-4D97-AF65-F5344CB8AC3E}">
        <p14:creationId xmlns:p14="http://schemas.microsoft.com/office/powerpoint/2010/main" val="319062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query to find all book titles that start with "The"</a:t>
            </a:r>
          </a:p>
          <a:p>
            <a:pPr lvl="1"/>
            <a:r>
              <a:rPr lang="en-US" dirty="0"/>
              <a:t>Query book_library database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Book Titles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2743200"/>
            <a:ext cx="2977345" cy="33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0051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3193</TotalTime>
  <Words>1228</Words>
  <Application>Microsoft Office PowerPoint</Application>
  <PresentationFormat>Custom</PresentationFormat>
  <Paragraphs>268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Built-in Functions</vt:lpstr>
      <vt:lpstr>Table of Contents</vt:lpstr>
      <vt:lpstr>Questions</vt:lpstr>
      <vt:lpstr>Functions in MySQL Server</vt:lpstr>
      <vt:lpstr>SQL Functions</vt:lpstr>
      <vt:lpstr>String Functions</vt:lpstr>
      <vt:lpstr>String Functions </vt:lpstr>
      <vt:lpstr>SUBSTRING - Example</vt:lpstr>
      <vt:lpstr>Problem: Find Book Titles</vt:lpstr>
      <vt:lpstr>Solution: Find Book Titles</vt:lpstr>
      <vt:lpstr>String Functions (2)</vt:lpstr>
      <vt:lpstr>REPLACE - Example</vt:lpstr>
      <vt:lpstr>Problem: Replace Titles</vt:lpstr>
      <vt:lpstr>Solution: Replace Titles</vt:lpstr>
      <vt:lpstr>String Functions (3)</vt:lpstr>
      <vt:lpstr>String Functions (4)</vt:lpstr>
      <vt:lpstr>String Functions (6)</vt:lpstr>
      <vt:lpstr>String Functions (7)</vt:lpstr>
      <vt:lpstr>Arithmetical Operators and Numeric Functions</vt:lpstr>
      <vt:lpstr>Arithmetical Operators</vt:lpstr>
      <vt:lpstr>Numeric Functions </vt:lpstr>
      <vt:lpstr>Numeric Functions (2)</vt:lpstr>
      <vt:lpstr>Math Functions (3)</vt:lpstr>
      <vt:lpstr>Math Functions (4)</vt:lpstr>
      <vt:lpstr>Date Functions</vt:lpstr>
      <vt:lpstr>Date Functions</vt:lpstr>
      <vt:lpstr>Date Functions (2)</vt:lpstr>
      <vt:lpstr>Date Functions - Example</vt:lpstr>
      <vt:lpstr>Problem: Days Lived</vt:lpstr>
      <vt:lpstr>Days Lived - Solution</vt:lpstr>
      <vt:lpstr>Date Functions (3)</vt:lpstr>
      <vt:lpstr>Wildcards</vt:lpstr>
      <vt:lpstr>Wildcards</vt:lpstr>
      <vt:lpstr>Wildcards - Examples</vt:lpstr>
      <vt:lpstr>Wildcard Characters</vt:lpstr>
      <vt:lpstr>Problem: Harry Potter Books</vt:lpstr>
      <vt:lpstr>Harry Potter Books - Solution</vt:lpstr>
      <vt:lpstr>Using Regular Expression</vt:lpstr>
      <vt:lpstr>Summary</vt:lpstr>
    </vt:vector>
  </TitlesOfParts>
  <Manager/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Built-In Functions </dc:title>
  <dc:subject>DB Basics with MySQL Practical Course @ SoftUni</dc:subject>
  <dc:creator>Software University Foundation</dc:creator>
  <cp:keywords>Databases, SQL, programming, SoftUni, Software University, programming, software development, software engineering, course, database systems</cp:keywords>
  <dc:description>https://softuni.bg/courses/databases-basics-mysql</dc:description>
  <cp:lastModifiedBy>123</cp:lastModifiedBy>
  <cp:revision>166</cp:revision>
  <dcterms:created xsi:type="dcterms:W3CDTF">2014-01-02T17:00:34Z</dcterms:created>
  <dcterms:modified xsi:type="dcterms:W3CDTF">2017-09-29T09:29:55Z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